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5B456F-06C4-AEFE-37E0-FE77E090530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F511617-8523-7A44-948C-61DAF4A011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D54B4E51-D3D6-863D-0309-54BBFF4EAB3A}"/>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5" name="Marcador de pie de página 4">
            <a:extLst>
              <a:ext uri="{FF2B5EF4-FFF2-40B4-BE49-F238E27FC236}">
                <a16:creationId xmlns:a16="http://schemas.microsoft.com/office/drawing/2014/main" id="{401E0730-A322-3380-148F-1ACD50ED328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7FC3874-7D60-AA2A-97C9-7F39EB8F30C1}"/>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1320251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17EC80-1100-8888-2194-B6EBF40EBFDB}"/>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709450B-8E51-CE24-9130-E6FD9428270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FB87361-E667-9D64-A0A9-6ECC685089F4}"/>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5" name="Marcador de pie de página 4">
            <a:extLst>
              <a:ext uri="{FF2B5EF4-FFF2-40B4-BE49-F238E27FC236}">
                <a16:creationId xmlns:a16="http://schemas.microsoft.com/office/drawing/2014/main" id="{4AA71AD2-A788-99AD-D277-F7C2A688761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21EC3EB-975B-521E-D9B2-D9746BD75525}"/>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89294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A51F8C7-1781-F272-43A0-ADCFA3B015B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49E682C-1A2A-09FB-0731-1CC849E432A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37521A3-7E13-0FE6-5D29-E57A40530F8F}"/>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5" name="Marcador de pie de página 4">
            <a:extLst>
              <a:ext uri="{FF2B5EF4-FFF2-40B4-BE49-F238E27FC236}">
                <a16:creationId xmlns:a16="http://schemas.microsoft.com/office/drawing/2014/main" id="{9801F3CA-8774-A425-6317-E012C604EC0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CC5116F-2145-3CB0-61C5-A00DCBE734EB}"/>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2024963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79EA84-35CC-D3CC-7D0E-3D38247BFD5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63A0834-CDAF-B513-F8A7-5D3F851E012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6DE0E37-668F-E006-FFBA-613EAB7D2ACD}"/>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5" name="Marcador de pie de página 4">
            <a:extLst>
              <a:ext uri="{FF2B5EF4-FFF2-40B4-BE49-F238E27FC236}">
                <a16:creationId xmlns:a16="http://schemas.microsoft.com/office/drawing/2014/main" id="{7939314D-6CB7-5F59-A0E7-0AA15380E5D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104A74F-AA5C-7026-95F3-A0D99DDCB639}"/>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492649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DE959-4E6F-501A-410F-347E30EAF60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31F8AED-DF15-F7DF-CE8E-2C388F7B2C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69F47C9-6CE6-646B-844C-7630504511EA}"/>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5" name="Marcador de pie de página 4">
            <a:extLst>
              <a:ext uri="{FF2B5EF4-FFF2-40B4-BE49-F238E27FC236}">
                <a16:creationId xmlns:a16="http://schemas.microsoft.com/office/drawing/2014/main" id="{A4A928BA-3827-0964-57E7-2DF51D0E4B9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23832D4-FE31-D15D-85B4-CBD1A90825BF}"/>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348699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6F9A7C-F72C-901B-F776-35EABE2802E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F3A49FDE-FDB0-E4ED-ADE4-B4E36CE1B25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7F1C054A-B17B-96E4-F3AA-5919D485FD7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599E7A9F-85C5-C850-4FB3-D162C8B2EF2E}"/>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6" name="Marcador de pie de página 5">
            <a:extLst>
              <a:ext uri="{FF2B5EF4-FFF2-40B4-BE49-F238E27FC236}">
                <a16:creationId xmlns:a16="http://schemas.microsoft.com/office/drawing/2014/main" id="{12C03ECD-3CB4-502C-9FCA-871B80D0C8B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E78E6DA-E004-C283-B426-25BBE65C1559}"/>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2983308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110B93-CFDC-E7FB-C85C-DB84167D2D7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2B439EF8-8EC8-692B-7715-ECEF03F672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7C93DD9-ACDE-0EB9-7F5C-5EA275E6C45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3DD56E31-5FDB-CF0A-FEA9-3352FB0AC2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57D9D82-286D-D653-65EE-A33ADEFBA8B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54B150F-E2FF-10D9-2757-8EA33BADC048}"/>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8" name="Marcador de pie de página 7">
            <a:extLst>
              <a:ext uri="{FF2B5EF4-FFF2-40B4-BE49-F238E27FC236}">
                <a16:creationId xmlns:a16="http://schemas.microsoft.com/office/drawing/2014/main" id="{BB391776-5F24-1BFB-7DFC-7C01053FC103}"/>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D94FAEE3-BB7F-473D-AD22-C1A88C2527DA}"/>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422927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38836E-06EF-12F4-6FCB-BCC08BF93BA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0E6EAD1-47AF-B739-EDAF-A3176A9F029A}"/>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4" name="Marcador de pie de página 3">
            <a:extLst>
              <a:ext uri="{FF2B5EF4-FFF2-40B4-BE49-F238E27FC236}">
                <a16:creationId xmlns:a16="http://schemas.microsoft.com/office/drawing/2014/main" id="{221054CF-B23E-28C3-E656-C42C09935BF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F0B9E2BF-97C2-7E13-01AB-12C4CB49624B}"/>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3705878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FAAB94D-9A9F-1BB1-0457-E56D4F50078E}"/>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3" name="Marcador de pie de página 2">
            <a:extLst>
              <a:ext uri="{FF2B5EF4-FFF2-40B4-BE49-F238E27FC236}">
                <a16:creationId xmlns:a16="http://schemas.microsoft.com/office/drawing/2014/main" id="{B4CE447F-D19A-2ADC-BD18-B5E6EBF5FCFB}"/>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535D821A-CB00-03A1-051F-3ADF07B9082E}"/>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1339277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7AB179-7F76-5660-C212-20D5AF7CB35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B82F6D7-4AC5-A813-CD4B-A058406573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31B38EDC-FDD7-4A16-8A7F-B0343A137A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7961035-C8C6-854E-F1E3-C329E5E4B20B}"/>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6" name="Marcador de pie de página 5">
            <a:extLst>
              <a:ext uri="{FF2B5EF4-FFF2-40B4-BE49-F238E27FC236}">
                <a16:creationId xmlns:a16="http://schemas.microsoft.com/office/drawing/2014/main" id="{0920C04F-B228-C1A4-FA07-340FA334891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82A7FC0-A6C6-EB95-A25A-51007A635F92}"/>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1822448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C5A24B-8245-30DE-74F0-04E5508C536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45B21E4-FEF3-8875-3832-96C98AF4DF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C4A1BDC-727A-6051-DBCE-E4D570AE98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3438C75-EB70-3553-5D26-031F3B0F29BB}"/>
              </a:ext>
            </a:extLst>
          </p:cNvPr>
          <p:cNvSpPr>
            <a:spLocks noGrp="1"/>
          </p:cNvSpPr>
          <p:nvPr>
            <p:ph type="dt" sz="half" idx="10"/>
          </p:nvPr>
        </p:nvSpPr>
        <p:spPr/>
        <p:txBody>
          <a:bodyPr/>
          <a:lstStyle/>
          <a:p>
            <a:fld id="{176BF915-AFCB-4326-B300-3C4F535AB9DB}" type="datetimeFigureOut">
              <a:rPr lang="es-CO" smtClean="0"/>
              <a:t>15/12/2023</a:t>
            </a:fld>
            <a:endParaRPr lang="es-CO"/>
          </a:p>
        </p:txBody>
      </p:sp>
      <p:sp>
        <p:nvSpPr>
          <p:cNvPr id="6" name="Marcador de pie de página 5">
            <a:extLst>
              <a:ext uri="{FF2B5EF4-FFF2-40B4-BE49-F238E27FC236}">
                <a16:creationId xmlns:a16="http://schemas.microsoft.com/office/drawing/2014/main" id="{D44EF174-1752-8887-E5EF-3C159206B42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40CC01A1-F463-62EB-091D-99EA3AFD2428}"/>
              </a:ext>
            </a:extLst>
          </p:cNvPr>
          <p:cNvSpPr>
            <a:spLocks noGrp="1"/>
          </p:cNvSpPr>
          <p:nvPr>
            <p:ph type="sldNum" sz="quarter" idx="12"/>
          </p:nvPr>
        </p:nvSpPr>
        <p:spPr/>
        <p:txBody>
          <a:bodyPr/>
          <a:lstStyle/>
          <a:p>
            <a:fld id="{1BF0EB67-5B7E-4E89-914A-71227F1E3C84}" type="slidenum">
              <a:rPr lang="es-CO" smtClean="0"/>
              <a:t>‹Nº›</a:t>
            </a:fld>
            <a:endParaRPr lang="es-CO"/>
          </a:p>
        </p:txBody>
      </p:sp>
    </p:spTree>
    <p:extLst>
      <p:ext uri="{BB962C8B-B14F-4D97-AF65-F5344CB8AC3E}">
        <p14:creationId xmlns:p14="http://schemas.microsoft.com/office/powerpoint/2010/main" val="422964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D61CC90-8752-DEB3-BC38-43676EF34C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26A6598-37EF-6B11-B7A4-9E886A85CC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FF03E2F-1527-BE07-CD89-2839EBD53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BF915-AFCB-4326-B300-3C4F535AB9DB}" type="datetimeFigureOut">
              <a:rPr lang="es-CO" smtClean="0"/>
              <a:t>15/12/2023</a:t>
            </a:fld>
            <a:endParaRPr lang="es-CO"/>
          </a:p>
        </p:txBody>
      </p:sp>
      <p:sp>
        <p:nvSpPr>
          <p:cNvPr id="5" name="Marcador de pie de página 4">
            <a:extLst>
              <a:ext uri="{FF2B5EF4-FFF2-40B4-BE49-F238E27FC236}">
                <a16:creationId xmlns:a16="http://schemas.microsoft.com/office/drawing/2014/main" id="{401059E3-09E4-1392-66B3-2784A05C9E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2CB055F-FD9F-A1EC-79FC-937A4E911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F0EB67-5B7E-4E89-914A-71227F1E3C84}" type="slidenum">
              <a:rPr lang="es-CO" smtClean="0"/>
              <a:t>‹Nº›</a:t>
            </a:fld>
            <a:endParaRPr lang="es-CO"/>
          </a:p>
        </p:txBody>
      </p:sp>
    </p:spTree>
    <p:extLst>
      <p:ext uri="{BB962C8B-B14F-4D97-AF65-F5344CB8AC3E}">
        <p14:creationId xmlns:p14="http://schemas.microsoft.com/office/powerpoint/2010/main" val="2161433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9F2A15-5CB2-96BB-64E1-A2CE099F51A3}"/>
              </a:ext>
            </a:extLst>
          </p:cNvPr>
          <p:cNvSpPr>
            <a:spLocks noGrp="1"/>
          </p:cNvSpPr>
          <p:nvPr>
            <p:ph type="ctrTitle"/>
          </p:nvPr>
        </p:nvSpPr>
        <p:spPr>
          <a:xfrm>
            <a:off x="2723401" y="2364567"/>
            <a:ext cx="6412302" cy="1655762"/>
          </a:xfrm>
        </p:spPr>
        <p:txBody>
          <a:bodyPr>
            <a:normAutofit/>
          </a:bodyPr>
          <a:lstStyle/>
          <a:p>
            <a:r>
              <a:rPr lang="es-CO" sz="4800" dirty="0">
                <a:latin typeface="+mn-lt"/>
              </a:rPr>
              <a:t>MEMORIA ECONOMICA 2022</a:t>
            </a:r>
          </a:p>
        </p:txBody>
      </p:sp>
      <p:pic>
        <p:nvPicPr>
          <p:cNvPr id="11" name="Imagen 10" descr="Texto&#10;&#10;Descripción generada automáticamente">
            <a:extLst>
              <a:ext uri="{FF2B5EF4-FFF2-40B4-BE49-F238E27FC236}">
                <a16:creationId xmlns:a16="http://schemas.microsoft.com/office/drawing/2014/main" id="{4D5DC5A6-55F1-BD54-77F2-5F99CE728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8572" y="5302247"/>
            <a:ext cx="6565405" cy="1496571"/>
          </a:xfrm>
          <a:prstGeom prst="rect">
            <a:avLst/>
          </a:prstGeom>
        </p:spPr>
      </p:pic>
      <p:pic>
        <p:nvPicPr>
          <p:cNvPr id="13" name="Imagen 12" descr="Texto, Logotipo&#10;&#10;Descripción generada automáticamente">
            <a:extLst>
              <a:ext uri="{FF2B5EF4-FFF2-40B4-BE49-F238E27FC236}">
                <a16:creationId xmlns:a16="http://schemas.microsoft.com/office/drawing/2014/main" id="{F31026C6-46B8-EBBA-1AE8-B8DBABC73B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2696" y="131761"/>
            <a:ext cx="2253712" cy="1320931"/>
          </a:xfrm>
          <a:prstGeom prst="rect">
            <a:avLst/>
          </a:prstGeom>
        </p:spPr>
      </p:pic>
    </p:spTree>
    <p:extLst>
      <p:ext uri="{BB962C8B-B14F-4D97-AF65-F5344CB8AC3E}">
        <p14:creationId xmlns:p14="http://schemas.microsoft.com/office/powerpoint/2010/main" val="1407186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631677-83A9-E481-E47F-30DF92E76EB1}"/>
              </a:ext>
            </a:extLst>
          </p:cNvPr>
          <p:cNvSpPr>
            <a:spLocks noGrp="1"/>
          </p:cNvSpPr>
          <p:nvPr>
            <p:ph type="title"/>
          </p:nvPr>
        </p:nvSpPr>
        <p:spPr>
          <a:xfrm>
            <a:off x="838200" y="1316896"/>
            <a:ext cx="10515600" cy="1325563"/>
          </a:xfrm>
        </p:spPr>
        <p:txBody>
          <a:bodyPr/>
          <a:lstStyle/>
          <a:p>
            <a:r>
              <a:rPr lang="es-CO" dirty="0"/>
              <a:t>CONTENIDO</a:t>
            </a:r>
          </a:p>
        </p:txBody>
      </p:sp>
      <p:sp>
        <p:nvSpPr>
          <p:cNvPr id="3" name="Marcador de contenido 2">
            <a:extLst>
              <a:ext uri="{FF2B5EF4-FFF2-40B4-BE49-F238E27FC236}">
                <a16:creationId xmlns:a16="http://schemas.microsoft.com/office/drawing/2014/main" id="{953A9B3B-B571-AF77-7B7C-C509457C71F3}"/>
              </a:ext>
            </a:extLst>
          </p:cNvPr>
          <p:cNvSpPr>
            <a:spLocks noGrp="1"/>
          </p:cNvSpPr>
          <p:nvPr>
            <p:ph idx="1"/>
          </p:nvPr>
        </p:nvSpPr>
        <p:spPr>
          <a:xfrm>
            <a:off x="838200" y="2506662"/>
            <a:ext cx="10515600" cy="4351338"/>
          </a:xfrm>
        </p:spPr>
        <p:txBody>
          <a:bodyPr/>
          <a:lstStyle/>
          <a:p>
            <a:pPr marL="342900" lvl="0" indent="-342900">
              <a:lnSpc>
                <a:spcPct val="107000"/>
              </a:lnSpc>
              <a:buFont typeface="+mj-lt"/>
              <a:buAutoNum type="arabicPeriod"/>
            </a:pPr>
            <a:r>
              <a:rPr lang="es-CO" sz="1500" dirty="0">
                <a:effectLst/>
                <a:latin typeface="Roboto Condensed" panose="02000000000000000000" pitchFamily="2" charset="0"/>
                <a:ea typeface="Times New Roman" panose="02020603050405020304" pitchFamily="18" charset="0"/>
                <a:cs typeface="Times New Roman" panose="02020603050405020304" pitchFamily="18" charset="0"/>
              </a:rPr>
              <a:t>Historia de Asosalitre</a:t>
            </a:r>
            <a:endParaRPr lang="es-CO" sz="11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342900" lvl="0" indent="-342900">
              <a:lnSpc>
                <a:spcPct val="107000"/>
              </a:lnSpc>
              <a:buFont typeface="+mj-lt"/>
              <a:buAutoNum type="arabicPeriod"/>
            </a:pPr>
            <a:r>
              <a:rPr lang="es-CO" sz="1500" dirty="0">
                <a:effectLst/>
                <a:latin typeface="Roboto Condensed" panose="02000000000000000000" pitchFamily="2" charset="0"/>
                <a:ea typeface="Times New Roman" panose="02020603050405020304" pitchFamily="18" charset="0"/>
                <a:cs typeface="Times New Roman" panose="02020603050405020304" pitchFamily="18" charset="0"/>
              </a:rPr>
              <a:t>Línea de acción</a:t>
            </a:r>
            <a:endParaRPr lang="es-CO" sz="11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342900" lvl="0" indent="-342900">
              <a:lnSpc>
                <a:spcPct val="107000"/>
              </a:lnSpc>
              <a:buFont typeface="+mj-lt"/>
              <a:buAutoNum type="arabicPeriod"/>
            </a:pPr>
            <a:r>
              <a:rPr lang="es-CO" sz="1500" dirty="0">
                <a:effectLst/>
                <a:latin typeface="Roboto Condensed" panose="02000000000000000000" pitchFamily="2" charset="0"/>
                <a:ea typeface="Times New Roman" panose="02020603050405020304" pitchFamily="18" charset="0"/>
                <a:cs typeface="Times New Roman" panose="02020603050405020304" pitchFamily="18" charset="0"/>
              </a:rPr>
              <a:t>Ejecución de actividades meritorias</a:t>
            </a:r>
            <a:endParaRPr lang="es-CO" sz="11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342900" lvl="0" indent="-342900">
              <a:lnSpc>
                <a:spcPct val="107000"/>
              </a:lnSpc>
              <a:buFont typeface="+mj-lt"/>
              <a:buAutoNum type="arabicPeriod"/>
            </a:pPr>
            <a:r>
              <a:rPr lang="es-CO" sz="1500" dirty="0">
                <a:effectLst/>
                <a:latin typeface="Roboto Condensed" panose="02000000000000000000" pitchFamily="2" charset="0"/>
                <a:ea typeface="Times New Roman" panose="02020603050405020304" pitchFamily="18" charset="0"/>
                <a:cs typeface="Times New Roman" panose="02020603050405020304" pitchFamily="18" charset="0"/>
              </a:rPr>
              <a:t>Distribución de excedentes.</a:t>
            </a:r>
            <a:endParaRPr lang="es-CO" sz="11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742950" lvl="1" indent="-285750">
              <a:lnSpc>
                <a:spcPct val="107000"/>
              </a:lnSpc>
              <a:buFont typeface="+mj-lt"/>
              <a:buAutoNum type="arabicPeriod"/>
            </a:pPr>
            <a:r>
              <a:rPr lang="es-CO" sz="1500" dirty="0">
                <a:effectLst/>
                <a:latin typeface="Roboto Condensed" panose="02000000000000000000" pitchFamily="2" charset="0"/>
                <a:ea typeface="Times New Roman" panose="02020603050405020304" pitchFamily="18" charset="0"/>
                <a:cs typeface="Times New Roman" panose="02020603050405020304" pitchFamily="18" charset="0"/>
              </a:rPr>
              <a:t>Asignación permanente</a:t>
            </a:r>
            <a:endParaRPr lang="es-CO" sz="11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742950" lvl="1" indent="-285750">
              <a:lnSpc>
                <a:spcPct val="107000"/>
              </a:lnSpc>
              <a:spcAft>
                <a:spcPts val="800"/>
              </a:spcAft>
              <a:buFont typeface="+mj-lt"/>
              <a:buAutoNum type="arabicPeriod"/>
            </a:pPr>
            <a:r>
              <a:rPr lang="es-CO" sz="1500" dirty="0">
                <a:effectLst/>
                <a:latin typeface="Roboto Condensed" panose="02000000000000000000" pitchFamily="2" charset="0"/>
                <a:ea typeface="Times New Roman" panose="02020603050405020304" pitchFamily="18" charset="0"/>
                <a:cs typeface="Times New Roman" panose="02020603050405020304" pitchFamily="18" charset="0"/>
              </a:rPr>
              <a:t>Inversiones vigentes</a:t>
            </a:r>
            <a:endParaRPr lang="es-CO" sz="1100" dirty="0">
              <a:effectLst/>
              <a:latin typeface="Century Schoolbook" panose="02040604050505020304" pitchFamily="18" charset="0"/>
              <a:ea typeface="Times New Roman" panose="02020603050405020304" pitchFamily="18" charset="0"/>
              <a:cs typeface="Times New Roman" panose="02020603050405020304" pitchFamily="18" charset="0"/>
            </a:endParaRPr>
          </a:p>
        </p:txBody>
      </p:sp>
      <p:pic>
        <p:nvPicPr>
          <p:cNvPr id="4" name="Imagen 3" descr="Texto, Logotipo&#10;&#10;Descripción generada automáticamente">
            <a:extLst>
              <a:ext uri="{FF2B5EF4-FFF2-40B4-BE49-F238E27FC236}">
                <a16:creationId xmlns:a16="http://schemas.microsoft.com/office/drawing/2014/main" id="{9578001A-EF12-F26A-7BCF-22A8E5AA9F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2696" y="131761"/>
            <a:ext cx="2253712" cy="1320931"/>
          </a:xfrm>
          <a:prstGeom prst="rect">
            <a:avLst/>
          </a:prstGeom>
        </p:spPr>
      </p:pic>
      <p:pic>
        <p:nvPicPr>
          <p:cNvPr id="5" name="Imagen 4" descr="Texto&#10;&#10;Descripción generada automáticamente">
            <a:extLst>
              <a:ext uri="{FF2B5EF4-FFF2-40B4-BE49-F238E27FC236}">
                <a16:creationId xmlns:a16="http://schemas.microsoft.com/office/drawing/2014/main" id="{14A42C91-74B1-F0D1-EC44-83FA11E23B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8572" y="5302247"/>
            <a:ext cx="6565405" cy="1496571"/>
          </a:xfrm>
          <a:prstGeom prst="rect">
            <a:avLst/>
          </a:prstGeom>
        </p:spPr>
      </p:pic>
    </p:spTree>
    <p:extLst>
      <p:ext uri="{BB962C8B-B14F-4D97-AF65-F5344CB8AC3E}">
        <p14:creationId xmlns:p14="http://schemas.microsoft.com/office/powerpoint/2010/main" val="3870700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2EFD80-BFC8-1231-8A2F-A27055928DB0}"/>
              </a:ext>
            </a:extLst>
          </p:cNvPr>
          <p:cNvSpPr>
            <a:spLocks noGrp="1"/>
          </p:cNvSpPr>
          <p:nvPr>
            <p:ph type="title"/>
          </p:nvPr>
        </p:nvSpPr>
        <p:spPr>
          <a:xfrm>
            <a:off x="743309" y="1143410"/>
            <a:ext cx="10515600" cy="1325563"/>
          </a:xfrm>
        </p:spPr>
        <p:txBody>
          <a:bodyPr/>
          <a:lstStyle/>
          <a:p>
            <a:pPr algn="ctr"/>
            <a:r>
              <a:rPr lang="es-CO" dirty="0"/>
              <a:t>HISTORIA DE ASOSALITRE</a:t>
            </a:r>
          </a:p>
        </p:txBody>
      </p:sp>
      <p:sp>
        <p:nvSpPr>
          <p:cNvPr id="3" name="Marcador de contenido 2">
            <a:extLst>
              <a:ext uri="{FF2B5EF4-FFF2-40B4-BE49-F238E27FC236}">
                <a16:creationId xmlns:a16="http://schemas.microsoft.com/office/drawing/2014/main" id="{2CB0FFA9-C76D-2F62-C402-21F87CD9D4A5}"/>
              </a:ext>
            </a:extLst>
          </p:cNvPr>
          <p:cNvSpPr>
            <a:spLocks noGrp="1"/>
          </p:cNvSpPr>
          <p:nvPr>
            <p:ph idx="1"/>
          </p:nvPr>
        </p:nvSpPr>
        <p:spPr>
          <a:xfrm>
            <a:off x="743309" y="2291452"/>
            <a:ext cx="10515600" cy="4351338"/>
          </a:xfrm>
        </p:spPr>
        <p:txBody>
          <a:bodyPr>
            <a:normAutofit fontScale="40000" lnSpcReduction="20000"/>
          </a:bodyPr>
          <a:lstStyle/>
          <a:p>
            <a:pPr marL="0" indent="0">
              <a:buNone/>
            </a:pPr>
            <a:br>
              <a:rPr lang="es-MX" sz="4500" dirty="0"/>
            </a:br>
            <a:r>
              <a:rPr lang="es-MX" sz="4500" b="0" i="0" dirty="0">
                <a:effectLst/>
              </a:rPr>
              <a:t>En 1992 un grupo de vecinos residentes del sector de Ciudad Salitre Occidental deciden organizar una asociación que agrupe y organice la comunidad del sector.</a:t>
            </a:r>
            <a:br>
              <a:rPr lang="es-MX" sz="4500" dirty="0"/>
            </a:br>
            <a:br>
              <a:rPr lang="es-MX" sz="4500" dirty="0"/>
            </a:br>
            <a:r>
              <a:rPr lang="es-MX" sz="4500" b="0" i="0" dirty="0">
                <a:effectLst/>
              </a:rPr>
              <a:t>Se registró oficialmente el 7 de junio de 1993 la Asociación de copropiedades y entes jurídicos de Ciudad salitre Asosalitre, con 6 conjuntos residenciales afiliados (Ibiza I, Andes, Ibiza III y IV, </a:t>
            </a:r>
            <a:r>
              <a:rPr lang="es-MX" sz="4500" b="0" i="0" dirty="0" err="1">
                <a:effectLst/>
              </a:rPr>
              <a:t>Inticaya</a:t>
            </a:r>
            <a:r>
              <a:rPr lang="es-MX" sz="4500" b="0" i="0" dirty="0">
                <a:effectLst/>
              </a:rPr>
              <a:t>, Fuentes y Salvatierra) y una comunidad de aproximadamente 1.000 afiliados, iniciando bajo la presidencia de Carlos Pinto.</a:t>
            </a:r>
            <a:br>
              <a:rPr lang="es-MX" sz="4500" dirty="0"/>
            </a:br>
            <a:r>
              <a:rPr lang="es-MX" sz="4500" b="0" i="0" dirty="0">
                <a:effectLst/>
              </a:rPr>
              <a:t>Llegar a esas formas generadas por espirales, le había llevado al arquitecto Rogelio </a:t>
            </a:r>
            <a:r>
              <a:rPr lang="es-MX" sz="4500" b="0" i="0" dirty="0" err="1">
                <a:effectLst/>
              </a:rPr>
              <a:t>Salmona</a:t>
            </a:r>
            <a:r>
              <a:rPr lang="es-MX" sz="4500" b="0" i="0" dirty="0">
                <a:effectLst/>
              </a:rPr>
              <a:t> cerca de cinco años de arduo trabajo en el que había sondeado distintas alternativas hasta encontrar una dirección cierta. En las torres se recogía la experiencia de la arquitectura colombiana en la década de los sesenta y culminaba un proceso sistemático de experimentación personal. </a:t>
            </a:r>
            <a:r>
              <a:rPr lang="es-MX" sz="4500" b="0" i="0" dirty="0" err="1">
                <a:effectLst/>
              </a:rPr>
              <a:t>Salmona</a:t>
            </a:r>
            <a:r>
              <a:rPr lang="es-MX" sz="4500" b="0" i="0" dirty="0">
                <a:effectLst/>
              </a:rPr>
              <a:t> necesitó desarrollar un riguroso procedimiento para encontrar materiales y sistemas constructivos que permitieran subir treinta pisos, localizar cerca de 300 apartamentos de distintos tamaños y mantenerse dentro de un presupuesto restringido.</a:t>
            </a:r>
            <a:endParaRPr lang="es-MX" sz="4500" dirty="0"/>
          </a:p>
          <a:p>
            <a:pPr marL="0" indent="0">
              <a:buNone/>
            </a:pPr>
            <a:r>
              <a:rPr lang="es-MX" sz="4500" b="0" i="0" dirty="0">
                <a:effectLst/>
              </a:rPr>
              <a:t>Somos una organización comunitaria de carácter civil sin ánimo de lucro, que trabaja por el bien común de sus afiliados en el sector de Ciudad Salitre Occidental en todo lo relacionado con bienestar e integración.</a:t>
            </a:r>
            <a:endParaRPr lang="es-CO" dirty="0"/>
          </a:p>
        </p:txBody>
      </p:sp>
      <p:pic>
        <p:nvPicPr>
          <p:cNvPr id="4" name="Imagen 3" descr="Texto, Logotipo&#10;&#10;Descripción generada automáticamente">
            <a:extLst>
              <a:ext uri="{FF2B5EF4-FFF2-40B4-BE49-F238E27FC236}">
                <a16:creationId xmlns:a16="http://schemas.microsoft.com/office/drawing/2014/main" id="{5E36A348-04A9-6144-3C76-3567F749B7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3135" y="215210"/>
            <a:ext cx="2253712" cy="1320931"/>
          </a:xfrm>
          <a:prstGeom prst="rect">
            <a:avLst/>
          </a:prstGeom>
        </p:spPr>
      </p:pic>
      <p:pic>
        <p:nvPicPr>
          <p:cNvPr id="5" name="Imagen 4" descr="Texto&#10;&#10;Descripción generada automáticamente">
            <a:extLst>
              <a:ext uri="{FF2B5EF4-FFF2-40B4-BE49-F238E27FC236}">
                <a16:creationId xmlns:a16="http://schemas.microsoft.com/office/drawing/2014/main" id="{DE6573DB-B18A-3D3E-0346-3395C63F5D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3297" y="5361429"/>
            <a:ext cx="6565405" cy="1496571"/>
          </a:xfrm>
          <a:prstGeom prst="rect">
            <a:avLst/>
          </a:prstGeom>
        </p:spPr>
      </p:pic>
    </p:spTree>
    <p:extLst>
      <p:ext uri="{BB962C8B-B14F-4D97-AF65-F5344CB8AC3E}">
        <p14:creationId xmlns:p14="http://schemas.microsoft.com/office/powerpoint/2010/main" val="331071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FDA0C9-DCE6-3FF4-0C81-DB1AA4062B4D}"/>
              </a:ext>
            </a:extLst>
          </p:cNvPr>
          <p:cNvSpPr>
            <a:spLocks noGrp="1"/>
          </p:cNvSpPr>
          <p:nvPr>
            <p:ph type="title"/>
          </p:nvPr>
        </p:nvSpPr>
        <p:spPr>
          <a:xfrm>
            <a:off x="760562" y="1049338"/>
            <a:ext cx="10515600" cy="1325563"/>
          </a:xfrm>
        </p:spPr>
        <p:txBody>
          <a:bodyPr/>
          <a:lstStyle/>
          <a:p>
            <a:pPr algn="ctr"/>
            <a:r>
              <a:rPr lang="es-CO" dirty="0"/>
              <a:t>LINEA DE ACCION </a:t>
            </a:r>
          </a:p>
        </p:txBody>
      </p:sp>
      <p:sp>
        <p:nvSpPr>
          <p:cNvPr id="3" name="Marcador de contenido 2">
            <a:extLst>
              <a:ext uri="{FF2B5EF4-FFF2-40B4-BE49-F238E27FC236}">
                <a16:creationId xmlns:a16="http://schemas.microsoft.com/office/drawing/2014/main" id="{09CB942E-C1B0-27A8-C566-9A5AB450FC0C}"/>
              </a:ext>
            </a:extLst>
          </p:cNvPr>
          <p:cNvSpPr>
            <a:spLocks noGrp="1"/>
          </p:cNvSpPr>
          <p:nvPr>
            <p:ph idx="1"/>
          </p:nvPr>
        </p:nvSpPr>
        <p:spPr>
          <a:xfrm>
            <a:off x="838200" y="2374901"/>
            <a:ext cx="10515600" cy="4351338"/>
          </a:xfrm>
        </p:spPr>
        <p:txBody>
          <a:bodyPr/>
          <a:lstStyle/>
          <a:p>
            <a:r>
              <a:rPr lang="es-CO" dirty="0"/>
              <a:t>PRESIDENTE: Elvira Guerra De Maldonado</a:t>
            </a:r>
          </a:p>
          <a:p>
            <a:r>
              <a:rPr lang="es-CO" dirty="0"/>
              <a:t>VICE-PRESIDENTE: David Cajicá</a:t>
            </a:r>
          </a:p>
          <a:p>
            <a:r>
              <a:rPr lang="es-CO" dirty="0"/>
              <a:t>VICE-PRESIDENTE FINANCIERO: Carlos Lanos</a:t>
            </a:r>
          </a:p>
          <a:p>
            <a:r>
              <a:rPr lang="es-CO" dirty="0"/>
              <a:t>VICE-PRESIDENTE INST Y DE SEGURIDAD: Alejandro Bohórquez</a:t>
            </a:r>
          </a:p>
          <a:p>
            <a:r>
              <a:rPr lang="es-CO" dirty="0"/>
              <a:t>VICE-PRESIDENTE BIENESTAR: Martha Gutiérrez</a:t>
            </a:r>
          </a:p>
          <a:p>
            <a:r>
              <a:rPr lang="es-CO" dirty="0"/>
              <a:t>VICE-PRESIDENTE COMUNICACIONES: William Bello</a:t>
            </a:r>
          </a:p>
          <a:p>
            <a:r>
              <a:rPr lang="es-CO" dirty="0"/>
              <a:t>VICE-PRESIDENTE AMBIENTE: McCarthy Newball</a:t>
            </a:r>
          </a:p>
        </p:txBody>
      </p:sp>
      <p:pic>
        <p:nvPicPr>
          <p:cNvPr id="4" name="Imagen 3" descr="Texto, Logotipo&#10;&#10;Descripción generada automáticamente">
            <a:extLst>
              <a:ext uri="{FF2B5EF4-FFF2-40B4-BE49-F238E27FC236}">
                <a16:creationId xmlns:a16="http://schemas.microsoft.com/office/drawing/2014/main" id="{EDA1D431-DD85-D3C6-7B0E-686D90AB81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2915" y="131761"/>
            <a:ext cx="2253712" cy="1320931"/>
          </a:xfrm>
          <a:prstGeom prst="rect">
            <a:avLst/>
          </a:prstGeom>
        </p:spPr>
      </p:pic>
    </p:spTree>
    <p:extLst>
      <p:ext uri="{BB962C8B-B14F-4D97-AF65-F5344CB8AC3E}">
        <p14:creationId xmlns:p14="http://schemas.microsoft.com/office/powerpoint/2010/main" val="2600153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52CF8D-BB97-E705-6B62-708C1FE44790}"/>
              </a:ext>
            </a:extLst>
          </p:cNvPr>
          <p:cNvSpPr>
            <a:spLocks noGrp="1"/>
          </p:cNvSpPr>
          <p:nvPr>
            <p:ph type="title"/>
          </p:nvPr>
        </p:nvSpPr>
        <p:spPr>
          <a:xfrm>
            <a:off x="838200" y="1046611"/>
            <a:ext cx="10515600" cy="1325563"/>
          </a:xfrm>
        </p:spPr>
        <p:txBody>
          <a:bodyPr/>
          <a:lstStyle/>
          <a:p>
            <a:r>
              <a:rPr lang="es-CO" dirty="0"/>
              <a:t>EJECUCION DE ACTIVIDADES MERITORIAS</a:t>
            </a:r>
          </a:p>
        </p:txBody>
      </p:sp>
      <p:sp>
        <p:nvSpPr>
          <p:cNvPr id="3" name="Marcador de contenido 2">
            <a:extLst>
              <a:ext uri="{FF2B5EF4-FFF2-40B4-BE49-F238E27FC236}">
                <a16:creationId xmlns:a16="http://schemas.microsoft.com/office/drawing/2014/main" id="{7C43B56E-90ED-F253-D62C-F3FF6C4C3147}"/>
              </a:ext>
            </a:extLst>
          </p:cNvPr>
          <p:cNvSpPr>
            <a:spLocks noGrp="1"/>
          </p:cNvSpPr>
          <p:nvPr>
            <p:ph idx="1"/>
          </p:nvPr>
        </p:nvSpPr>
        <p:spPr>
          <a:xfrm>
            <a:off x="838200" y="2170682"/>
            <a:ext cx="10515600" cy="4351338"/>
          </a:xfrm>
        </p:spPr>
        <p:txBody>
          <a:bodyPr>
            <a:normAutofit/>
          </a:bodyPr>
          <a:lstStyle/>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Dentro de las actividades meritorias desarrollada en el año 2022 estuvieron</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s-CO" sz="1800" b="1"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1)  CULTURA</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Edición de periódicos, revistas y otras publicaciones periódicas</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Asosalitre realiza la actividad de la distribución de su periódico para dar a conocer al sector de Salitre Occidental las acciones que se realizan en el sector sobre componentes como son seguridad, ambiente, y el desarrollo sostenible del sector</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s-CO" sz="1800" b="1"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2) CIENCIA TECNOLOGIA E INNOVACION</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Actividades de asociaciones empresariales y de empleadores</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Asosalitre en compañía del centro comercial salitre plaza apoya a los emprendedores empresariales en las muestras de sus productos y emprendimientos, a fin de fortalecer estos negocios que aportan </a:t>
            </a:r>
            <a:endParaRPr lang="es-CO" dirty="0"/>
          </a:p>
        </p:txBody>
      </p:sp>
      <p:pic>
        <p:nvPicPr>
          <p:cNvPr id="4" name="Imagen 3" descr="Texto, Logotipo&#10;&#10;Descripción generada automáticamente">
            <a:extLst>
              <a:ext uri="{FF2B5EF4-FFF2-40B4-BE49-F238E27FC236}">
                <a16:creationId xmlns:a16="http://schemas.microsoft.com/office/drawing/2014/main" id="{E8504380-D291-B0A8-46CA-4854D8B8CE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6047" y="149014"/>
            <a:ext cx="2253712" cy="1320931"/>
          </a:xfrm>
          <a:prstGeom prst="rect">
            <a:avLst/>
          </a:prstGeom>
        </p:spPr>
      </p:pic>
    </p:spTree>
    <p:extLst>
      <p:ext uri="{BB962C8B-B14F-4D97-AF65-F5344CB8AC3E}">
        <p14:creationId xmlns:p14="http://schemas.microsoft.com/office/powerpoint/2010/main" val="52557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C6EB19-23D2-1025-DB8B-078A83666B1A}"/>
              </a:ext>
            </a:extLst>
          </p:cNvPr>
          <p:cNvSpPr>
            <a:spLocks noGrp="1"/>
          </p:cNvSpPr>
          <p:nvPr>
            <p:ph idx="1"/>
          </p:nvPr>
        </p:nvSpPr>
        <p:spPr/>
        <p:txBody>
          <a:bodyPr>
            <a:normAutofit/>
          </a:bodyPr>
          <a:lstStyle/>
          <a:p>
            <a:pPr marL="0" indent="0">
              <a:lnSpc>
                <a:spcPct val="107000"/>
              </a:lnSpc>
              <a:spcAft>
                <a:spcPts val="800"/>
              </a:spcAft>
              <a:buNone/>
            </a:pPr>
            <a:r>
              <a:rPr lang="es-CO" sz="1800" b="1"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3) ACTVIDADES DE DESARROLLO SOCIAL</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Actividades de estaciones, vías y servicios complementarios para el transporte terrestre</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Asosalitre escucha a la comunidad y atiende las solicitudes para el mejoramiento de los servicios de transporte público y vías.</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s-CO" sz="1800" b="1"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4) ACTIVIDADES DE PROTECCION DEL MEDIO AMBIENTE</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CO" sz="1800" dirty="0">
                <a:solidFill>
                  <a:srgbClr val="454545"/>
                </a:solidFill>
                <a:effectLst/>
                <a:latin typeface="Roboto Condensed" panose="02000000000000000000" pitchFamily="2" charset="0"/>
                <a:ea typeface="Times New Roman" panose="02020603050405020304" pitchFamily="18" charset="0"/>
                <a:cs typeface="Times New Roman" panose="02020603050405020304" pitchFamily="18" charset="0"/>
              </a:rPr>
              <a:t>Actividades de saneamiento ambiental y otros servicios de gestión de desechos</a:t>
            </a:r>
            <a:endParaRPr lang="es-CO" sz="18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indent="0">
              <a:buNone/>
            </a:pPr>
            <a:endParaRPr lang="es-CO" dirty="0"/>
          </a:p>
        </p:txBody>
      </p:sp>
      <p:pic>
        <p:nvPicPr>
          <p:cNvPr id="4" name="Imagen 3" descr="Texto, Logotipo&#10;&#10;Descripción generada automáticamente">
            <a:extLst>
              <a:ext uri="{FF2B5EF4-FFF2-40B4-BE49-F238E27FC236}">
                <a16:creationId xmlns:a16="http://schemas.microsoft.com/office/drawing/2014/main" id="{EDC56C58-F3D5-D60E-93C1-9A62C31CB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4673" y="131761"/>
            <a:ext cx="2253712" cy="1320931"/>
          </a:xfrm>
          <a:prstGeom prst="rect">
            <a:avLst/>
          </a:prstGeom>
        </p:spPr>
      </p:pic>
      <p:pic>
        <p:nvPicPr>
          <p:cNvPr id="5" name="Imagen 4" descr="Texto&#10;&#10;Descripción generada automáticamente">
            <a:extLst>
              <a:ext uri="{FF2B5EF4-FFF2-40B4-BE49-F238E27FC236}">
                <a16:creationId xmlns:a16="http://schemas.microsoft.com/office/drawing/2014/main" id="{E4175B95-6DED-1936-6965-F466D601B8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2527" y="5361429"/>
            <a:ext cx="6565405" cy="1496571"/>
          </a:xfrm>
          <a:prstGeom prst="rect">
            <a:avLst/>
          </a:prstGeom>
        </p:spPr>
      </p:pic>
    </p:spTree>
    <p:extLst>
      <p:ext uri="{BB962C8B-B14F-4D97-AF65-F5344CB8AC3E}">
        <p14:creationId xmlns:p14="http://schemas.microsoft.com/office/powerpoint/2010/main" val="61391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9EF322-51DC-E82A-BCA1-45B7DA80FC38}"/>
              </a:ext>
            </a:extLst>
          </p:cNvPr>
          <p:cNvSpPr>
            <a:spLocks noGrp="1"/>
          </p:cNvSpPr>
          <p:nvPr>
            <p:ph type="title"/>
          </p:nvPr>
        </p:nvSpPr>
        <p:spPr/>
        <p:txBody>
          <a:bodyPr/>
          <a:lstStyle/>
          <a:p>
            <a:pPr algn="ctr"/>
            <a:r>
              <a:rPr lang="es-CO" dirty="0"/>
              <a:t>DISTRIBUCION DE EXCEDENTES</a:t>
            </a:r>
          </a:p>
        </p:txBody>
      </p:sp>
      <p:sp>
        <p:nvSpPr>
          <p:cNvPr id="3" name="Marcador de contenido 2">
            <a:extLst>
              <a:ext uri="{FF2B5EF4-FFF2-40B4-BE49-F238E27FC236}">
                <a16:creationId xmlns:a16="http://schemas.microsoft.com/office/drawing/2014/main" id="{91DEE0B7-B9BE-0570-7E44-E7E96946498A}"/>
              </a:ext>
            </a:extLst>
          </p:cNvPr>
          <p:cNvSpPr>
            <a:spLocks noGrp="1"/>
          </p:cNvSpPr>
          <p:nvPr>
            <p:ph idx="1"/>
          </p:nvPr>
        </p:nvSpPr>
        <p:spPr/>
        <p:txBody>
          <a:bodyPr>
            <a:normAutofit fontScale="92500" lnSpcReduction="10000"/>
          </a:bodyPr>
          <a:lstStyle/>
          <a:p>
            <a:r>
              <a:rPr lang="es-MX" dirty="0"/>
              <a:t>Asosalitre al cierre de 2021, genero unos excedentes fiscales para reinvertir en el año 2022, por valor de</a:t>
            </a:r>
          </a:p>
          <a:p>
            <a:r>
              <a:rPr lang="es-MX" dirty="0"/>
              <a:t>$6.420.329... los cuales fueron reinvertidos así:</a:t>
            </a:r>
          </a:p>
          <a:p>
            <a:endParaRPr lang="es-MX" dirty="0"/>
          </a:p>
          <a:p>
            <a:r>
              <a:rPr lang="es-MX" dirty="0"/>
              <a:t>FORTALECIMIENTO SOCIAL Y ESTRATEGICO  </a:t>
            </a:r>
          </a:p>
          <a:p>
            <a:r>
              <a:rPr lang="es-MX" dirty="0"/>
              <a:t>Fortalecimiento Equipos de trabajo $1.056.038</a:t>
            </a:r>
          </a:p>
          <a:p>
            <a:r>
              <a:rPr lang="es-MX" dirty="0"/>
              <a:t>Compra de activos menores $4.067.800</a:t>
            </a:r>
          </a:p>
          <a:p>
            <a:r>
              <a:rPr lang="es-MX" dirty="0"/>
              <a:t>Inversión alarmas comunidad $400.000</a:t>
            </a:r>
          </a:p>
          <a:p>
            <a:r>
              <a:rPr lang="es-MX" dirty="0"/>
              <a:t>Adquisición símbolos corporativos $900.000</a:t>
            </a:r>
          </a:p>
          <a:p>
            <a:r>
              <a:rPr lang="es-MX" dirty="0"/>
              <a:t>$ 6.423.838</a:t>
            </a:r>
            <a:endParaRPr lang="es-CO" dirty="0"/>
          </a:p>
        </p:txBody>
      </p:sp>
    </p:spTree>
    <p:extLst>
      <p:ext uri="{BB962C8B-B14F-4D97-AF65-F5344CB8AC3E}">
        <p14:creationId xmlns:p14="http://schemas.microsoft.com/office/powerpoint/2010/main" val="230633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BEC0D-2AD1-9623-A9D1-24B47E002FFA}"/>
              </a:ext>
            </a:extLst>
          </p:cNvPr>
          <p:cNvSpPr>
            <a:spLocks noGrp="1"/>
          </p:cNvSpPr>
          <p:nvPr>
            <p:ph type="title"/>
          </p:nvPr>
        </p:nvSpPr>
        <p:spPr/>
        <p:txBody>
          <a:bodyPr/>
          <a:lstStyle/>
          <a:p>
            <a:pPr algn="ctr"/>
            <a:r>
              <a:rPr lang="es-CO" dirty="0"/>
              <a:t>ASIGNACION PERMANENTE</a:t>
            </a:r>
          </a:p>
        </p:txBody>
      </p:sp>
      <p:sp>
        <p:nvSpPr>
          <p:cNvPr id="3" name="Marcador de contenido 2">
            <a:extLst>
              <a:ext uri="{FF2B5EF4-FFF2-40B4-BE49-F238E27FC236}">
                <a16:creationId xmlns:a16="http://schemas.microsoft.com/office/drawing/2014/main" id="{1198FE49-AF14-D19C-6101-5EFB5E00B964}"/>
              </a:ext>
            </a:extLst>
          </p:cNvPr>
          <p:cNvSpPr>
            <a:spLocks noGrp="1"/>
          </p:cNvSpPr>
          <p:nvPr>
            <p:ph idx="1"/>
          </p:nvPr>
        </p:nvSpPr>
        <p:spPr>
          <a:xfrm>
            <a:off x="838200" y="1825625"/>
            <a:ext cx="10515600" cy="1325563"/>
          </a:xfrm>
        </p:spPr>
        <p:txBody>
          <a:bodyPr>
            <a:normAutofit lnSpcReduction="10000"/>
          </a:bodyPr>
          <a:lstStyle/>
          <a:p>
            <a:r>
              <a:rPr lang="es-MX" dirty="0"/>
              <a:t>La Asociación de copropiedades y entes jurídicos de ciudad salitre “Asosalitre” no posee asignación</a:t>
            </a:r>
          </a:p>
          <a:p>
            <a:r>
              <a:rPr lang="es-MX" dirty="0"/>
              <a:t>permanente a diciembre 31 de 2022</a:t>
            </a:r>
            <a:endParaRPr lang="es-CO" dirty="0"/>
          </a:p>
        </p:txBody>
      </p:sp>
      <p:sp>
        <p:nvSpPr>
          <p:cNvPr id="4" name="Título 1">
            <a:extLst>
              <a:ext uri="{FF2B5EF4-FFF2-40B4-BE49-F238E27FC236}">
                <a16:creationId xmlns:a16="http://schemas.microsoft.com/office/drawing/2014/main" id="{2C8B154D-3984-DAEA-198B-04BC3D74D814}"/>
              </a:ext>
            </a:extLst>
          </p:cNvPr>
          <p:cNvSpPr txBox="1">
            <a:spLocks/>
          </p:cNvSpPr>
          <p:nvPr/>
        </p:nvSpPr>
        <p:spPr>
          <a:xfrm>
            <a:off x="265981" y="304403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O"/>
              <a:t>INVERSIONES VIGENTES</a:t>
            </a:r>
            <a:endParaRPr lang="es-CO" dirty="0"/>
          </a:p>
        </p:txBody>
      </p:sp>
      <p:sp>
        <p:nvSpPr>
          <p:cNvPr id="5" name="Marcador de contenido 2">
            <a:extLst>
              <a:ext uri="{FF2B5EF4-FFF2-40B4-BE49-F238E27FC236}">
                <a16:creationId xmlns:a16="http://schemas.microsoft.com/office/drawing/2014/main" id="{4A8D7E6E-43B2-1750-3926-E40A7CEB7847}"/>
              </a:ext>
            </a:extLst>
          </p:cNvPr>
          <p:cNvSpPr txBox="1">
            <a:spLocks/>
          </p:cNvSpPr>
          <p:nvPr/>
        </p:nvSpPr>
        <p:spPr>
          <a:xfrm>
            <a:off x="838200" y="4515150"/>
            <a:ext cx="10515600" cy="10728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MX"/>
              <a:t>Al cierre de 2022 tenían las siguientes inversiones a corto plazo</a:t>
            </a:r>
          </a:p>
          <a:p>
            <a:r>
              <a:rPr lang="es-MX"/>
              <a:t>Finandina Inversión CDT $5.956.224</a:t>
            </a:r>
          </a:p>
          <a:p>
            <a:endParaRPr lang="es-MX"/>
          </a:p>
          <a:p>
            <a:endParaRPr lang="es-CO" dirty="0"/>
          </a:p>
        </p:txBody>
      </p:sp>
    </p:spTree>
    <p:extLst>
      <p:ext uri="{BB962C8B-B14F-4D97-AF65-F5344CB8AC3E}">
        <p14:creationId xmlns:p14="http://schemas.microsoft.com/office/powerpoint/2010/main" val="131392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id="{7D410DFE-4A9E-3A92-B33A-A0F2147511A2}"/>
              </a:ext>
            </a:extLst>
          </p:cNvPr>
          <p:cNvSpPr>
            <a:spLocks noGrp="1"/>
          </p:cNvSpPr>
          <p:nvPr>
            <p:ph idx="1"/>
          </p:nvPr>
        </p:nvSpPr>
        <p:spPr>
          <a:xfrm>
            <a:off x="838200" y="508958"/>
            <a:ext cx="10515600" cy="5668005"/>
          </a:xfrm>
        </p:spPr>
        <p:txBody>
          <a:bodyPr>
            <a:normAutofit/>
          </a:bodyPr>
          <a:lstStyle/>
          <a:p>
            <a:r>
              <a:rPr lang="es-MX" dirty="0"/>
              <a:t>Dado en Bogotá a los 30 días del mes de Marzo del año 2023</a:t>
            </a:r>
          </a:p>
          <a:p>
            <a:r>
              <a:rPr lang="es-MX" dirty="0"/>
              <a:t>Cordialmente,</a:t>
            </a:r>
          </a:p>
          <a:p>
            <a:endParaRPr lang="es-MX" dirty="0"/>
          </a:p>
          <a:p>
            <a:endParaRPr lang="es-MX" dirty="0"/>
          </a:p>
          <a:p>
            <a:endParaRPr lang="es-MX" dirty="0"/>
          </a:p>
          <a:p>
            <a:pPr marL="0" indent="0">
              <a:buNone/>
            </a:pPr>
            <a:r>
              <a:rPr lang="es-MX" sz="1800" dirty="0"/>
              <a:t>CATALINA PÁRAMO GÓMEZ</a:t>
            </a:r>
          </a:p>
          <a:p>
            <a:pPr marL="0" indent="0">
              <a:buNone/>
            </a:pPr>
            <a:r>
              <a:rPr lang="es-MX" sz="1800" dirty="0"/>
              <a:t>Representante Legal</a:t>
            </a:r>
          </a:p>
          <a:p>
            <a:endParaRPr lang="es-MX" dirty="0"/>
          </a:p>
          <a:p>
            <a:endParaRPr lang="es-MX" dirty="0"/>
          </a:p>
          <a:p>
            <a:pPr marL="0" indent="0">
              <a:buNone/>
            </a:pPr>
            <a:r>
              <a:rPr lang="es-MX" sz="1800" dirty="0"/>
              <a:t>NELSON ORTIZ OVALLE</a:t>
            </a:r>
          </a:p>
          <a:p>
            <a:pPr marL="0" indent="0">
              <a:buNone/>
            </a:pPr>
            <a:r>
              <a:rPr lang="es-MX" sz="1800" dirty="0"/>
              <a:t>Revisor Fiscal</a:t>
            </a:r>
          </a:p>
          <a:p>
            <a:pPr marL="0" indent="0">
              <a:buNone/>
            </a:pPr>
            <a:r>
              <a:rPr lang="es-MX" sz="1800" dirty="0"/>
              <a:t>T.P.23158-T</a:t>
            </a:r>
            <a:endParaRPr lang="es-CO" sz="1800" dirty="0"/>
          </a:p>
        </p:txBody>
      </p:sp>
      <p:pic>
        <p:nvPicPr>
          <p:cNvPr id="9" name="Imagen 8" descr="Un dibujo en blanco y negro&#10;&#10;Descripción generada automáticamente con confianza media">
            <a:extLst>
              <a:ext uri="{FF2B5EF4-FFF2-40B4-BE49-F238E27FC236}">
                <a16:creationId xmlns:a16="http://schemas.microsoft.com/office/drawing/2014/main" id="{F7A1A75B-7E32-E9E2-E1AD-7224F4BC2916}"/>
              </a:ext>
            </a:extLst>
          </p:cNvPr>
          <p:cNvPicPr>
            <a:picLocks noChangeAspect="1"/>
          </p:cNvPicPr>
          <p:nvPr/>
        </p:nvPicPr>
        <p:blipFill rotWithShape="1">
          <a:blip r:embed="rId2">
            <a:extLst>
              <a:ext uri="{28A0092B-C50C-407E-A947-70E740481C1C}">
                <a14:useLocalDpi xmlns:a14="http://schemas.microsoft.com/office/drawing/2010/main" val="0"/>
              </a:ext>
            </a:extLst>
          </a:blip>
          <a:srcRect l="18546" t="8025" r="10873" b="15229"/>
          <a:stretch/>
        </p:blipFill>
        <p:spPr>
          <a:xfrm>
            <a:off x="1138686" y="1995623"/>
            <a:ext cx="1181820" cy="1105573"/>
          </a:xfrm>
          <a:prstGeom prst="rect">
            <a:avLst/>
          </a:prstGeom>
        </p:spPr>
      </p:pic>
    </p:spTree>
    <p:extLst>
      <p:ext uri="{BB962C8B-B14F-4D97-AF65-F5344CB8AC3E}">
        <p14:creationId xmlns:p14="http://schemas.microsoft.com/office/powerpoint/2010/main" val="9140760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589</Words>
  <Application>Microsoft Office PowerPoint</Application>
  <PresentationFormat>Panorámica</PresentationFormat>
  <Paragraphs>60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Calibri Light</vt:lpstr>
      <vt:lpstr>Century Schoolbook</vt:lpstr>
      <vt:lpstr>Roboto Condensed</vt:lpstr>
      <vt:lpstr>Tema de Office</vt:lpstr>
      <vt:lpstr>MEMORIA ECONOMICA 2022</vt:lpstr>
      <vt:lpstr>CONTENIDO</vt:lpstr>
      <vt:lpstr>HISTORIA DE ASOSALITRE</vt:lpstr>
      <vt:lpstr>LINEA DE ACCION </vt:lpstr>
      <vt:lpstr>EJECUCION DE ACTIVIDADES MERITORIAS</vt:lpstr>
      <vt:lpstr>Presentación de PowerPoint</vt:lpstr>
      <vt:lpstr>DISTRIBUCION DE EXCEDENTES</vt:lpstr>
      <vt:lpstr>ASIGNACION PERMANENTE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MEMORIA ECONOMICA 2022</dc:title>
  <dc:creator>ASOSALITRE</dc:creator>
  <cp:lastModifiedBy>ASOSALITRE</cp:lastModifiedBy>
  <cp:revision>1</cp:revision>
  <dcterms:created xsi:type="dcterms:W3CDTF">2023-12-15T22:49:04Z</dcterms:created>
  <dcterms:modified xsi:type="dcterms:W3CDTF">2023-12-15T23:17:37Z</dcterms:modified>
</cp:coreProperties>
</file>